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67" r:id="rId5"/>
    <p:sldId id="268" r:id="rId6"/>
    <p:sldId id="270" r:id="rId7"/>
    <p:sldId id="274" r:id="rId8"/>
    <p:sldId id="275" r:id="rId9"/>
    <p:sldId id="271" r:id="rId10"/>
    <p:sldId id="279" r:id="rId11"/>
    <p:sldId id="272" r:id="rId12"/>
    <p:sldId id="278" r:id="rId13"/>
    <p:sldId id="276" r:id="rId14"/>
    <p:sldId id="277" r:id="rId15"/>
    <p:sldId id="281" r:id="rId16"/>
    <p:sldId id="27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41A287"/>
    <a:srgbClr val="6BC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5"/>
    <p:restoredTop sz="94673"/>
  </p:normalViewPr>
  <p:slideViewPr>
    <p:cSldViewPr snapToGrid="0" snapToObjects="1">
      <p:cViewPr>
        <p:scale>
          <a:sx n="149" d="100"/>
          <a:sy n="149" d="100"/>
        </p:scale>
        <p:origin x="-1408" y="-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6/27/21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6/27/21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cm.org/doi/pdf/10.3233/978-1-61499-672-9-65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B0A0-57BF-4347-900E-AFABD1FAF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500" dirty="0"/>
              <a:t>Planning medical oxygen supply distribution to treat hospitalized COVID-19 infected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0414-CAA4-FB4F-AA24-3CAE8375C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8587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Thiago Berton Ferreira</a:t>
            </a:r>
          </a:p>
          <a:p>
            <a:r>
              <a:rPr lang="en-US" b="1" dirty="0"/>
              <a:t>thiago.ferreira96@edu.pucrs.br</a:t>
            </a:r>
          </a:p>
          <a:p>
            <a:endParaRPr lang="en-US" dirty="0"/>
          </a:p>
          <a:p>
            <a:r>
              <a:rPr lang="en-US" dirty="0"/>
              <a:t>Graduate Program in Computer Science – School of Technology Pontifical Catholic University of Rio Grande do Sul (PURCRS)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7740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2F5105-F773-274E-930B-B0776EE9AFB2}"/>
              </a:ext>
            </a:extLst>
          </p:cNvPr>
          <p:cNvSpPr txBox="1">
            <a:spLocks/>
          </p:cNvSpPr>
          <p:nvPr/>
        </p:nvSpPr>
        <p:spPr>
          <a:xfrm>
            <a:off x="1371600" y="1982129"/>
            <a:ext cx="10259122" cy="42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b="1" dirty="0"/>
              <a:t>(:goal)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D3EC18-9D7B-2F44-8733-506711A1F5F7}"/>
              </a:ext>
            </a:extLst>
          </p:cNvPr>
          <p:cNvSpPr/>
          <p:nvPr/>
        </p:nvSpPr>
        <p:spPr>
          <a:xfrm>
            <a:off x="758283" y="2468880"/>
            <a:ext cx="11342648" cy="415494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4A4A5-B969-134D-A76D-532C37D59287}"/>
              </a:ext>
            </a:extLst>
          </p:cNvPr>
          <p:cNvSpPr txBox="1"/>
          <p:nvPr/>
        </p:nvSpPr>
        <p:spPr>
          <a:xfrm>
            <a:off x="2789237" y="4787683"/>
            <a:ext cx="6763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experiments were conducted to evaluate the developed planner.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0B2F15-2174-4146-8F1E-B76413138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41867"/>
            <a:ext cx="9598665" cy="12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449015" cy="1485900"/>
          </a:xfrm>
        </p:spPr>
        <p:txBody>
          <a:bodyPr>
            <a:normAutofit/>
          </a:bodyPr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45" y="2286000"/>
            <a:ext cx="379565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Experiment 1</a:t>
            </a:r>
          </a:p>
          <a:p>
            <a:r>
              <a:rPr lang="en-US" sz="1300" dirty="0"/>
              <a:t>The first problem description was created to represent the situation of a single hospital in Manaus, Amazonas - Brazil in January 2021 that suffered with shortage of oxygen tanks.</a:t>
            </a:r>
          </a:p>
          <a:p>
            <a:r>
              <a:rPr lang="en-US" sz="1300" dirty="0"/>
              <a:t>The problem description was defined with:</a:t>
            </a:r>
          </a:p>
          <a:p>
            <a:pPr>
              <a:buFont typeface="Wingdings" pitchFamily="2" charset="2"/>
              <a:buChar char="Ø"/>
            </a:pPr>
            <a:r>
              <a:rPr lang="en-US" sz="1300" b="1" dirty="0"/>
              <a:t>One hospital </a:t>
            </a:r>
            <a:r>
              <a:rPr lang="en-US" sz="1300" dirty="0"/>
              <a:t>(Hospital </a:t>
            </a:r>
            <a:r>
              <a:rPr lang="en-US" sz="1300" dirty="0" err="1"/>
              <a:t>Universitário</a:t>
            </a:r>
            <a:r>
              <a:rPr lang="en-US" sz="1300" dirty="0"/>
              <a:t> </a:t>
            </a:r>
            <a:r>
              <a:rPr lang="en-US" sz="1300" dirty="0" err="1"/>
              <a:t>Getulio</a:t>
            </a:r>
            <a:r>
              <a:rPr lang="en-US" sz="1300" dirty="0"/>
              <a:t> Vargas, Manaus);</a:t>
            </a:r>
          </a:p>
          <a:p>
            <a:pPr>
              <a:buFont typeface="Wingdings" pitchFamily="2" charset="2"/>
              <a:buChar char="Ø"/>
            </a:pPr>
            <a:r>
              <a:rPr lang="en-US" sz="1300" b="1" dirty="0"/>
              <a:t>Two airports </a:t>
            </a:r>
            <a:r>
              <a:rPr lang="en-US" sz="1300" dirty="0"/>
              <a:t>(Brazilian air force base ALA8, Manaus and ALA9, </a:t>
            </a:r>
            <a:r>
              <a:rPr lang="en-US" sz="1300" dirty="0" err="1"/>
              <a:t>Belém</a:t>
            </a:r>
            <a:r>
              <a:rPr lang="en-US" sz="1300" dirty="0"/>
              <a:t>); </a:t>
            </a:r>
          </a:p>
          <a:p>
            <a:pPr>
              <a:buFont typeface="Wingdings" pitchFamily="2" charset="2"/>
              <a:buChar char="Ø"/>
            </a:pPr>
            <a:r>
              <a:rPr lang="en-US" sz="1300" dirty="0"/>
              <a:t>Two oxygen factories (White Martins factories in Manaus and </a:t>
            </a:r>
            <a:r>
              <a:rPr lang="en-US" sz="1300" dirty="0" err="1"/>
              <a:t>Belém</a:t>
            </a:r>
            <a:r>
              <a:rPr lang="en-US" sz="1300" dirty="0"/>
              <a:t>);</a:t>
            </a:r>
          </a:p>
          <a:p>
            <a:pPr>
              <a:buFont typeface="Wingdings" pitchFamily="2" charset="2"/>
              <a:buChar char="Ø"/>
            </a:pPr>
            <a:r>
              <a:rPr lang="en-US" sz="1300" dirty="0"/>
              <a:t>Roads and airways connections;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FFF6B-7848-794F-A35E-64A5AA256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82" y="1847059"/>
            <a:ext cx="6831609" cy="474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5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449015" cy="1485900"/>
          </a:xfrm>
        </p:spPr>
        <p:txBody>
          <a:bodyPr>
            <a:normAutofit/>
          </a:bodyPr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72DBF-3773-B544-AC22-ECD06FD0A5E0}"/>
              </a:ext>
            </a:extLst>
          </p:cNvPr>
          <p:cNvSpPr txBox="1"/>
          <p:nvPr/>
        </p:nvSpPr>
        <p:spPr>
          <a:xfrm>
            <a:off x="814648" y="3418304"/>
            <a:ext cx="1105296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Problem Solved</a:t>
            </a:r>
          </a:p>
          <a:p>
            <a:r>
              <a:rPr lang="en-US" dirty="0"/>
              <a:t>0.0: (</a:t>
            </a:r>
            <a:r>
              <a:rPr lang="en-US" dirty="0">
                <a:solidFill>
                  <a:schemeClr val="tx2"/>
                </a:solidFill>
              </a:rPr>
              <a:t>oxygen_production_capacity </a:t>
            </a:r>
            <a:r>
              <a:rPr lang="en-US" dirty="0">
                <a:solidFill>
                  <a:srgbClr val="00B050"/>
                </a:solidFill>
              </a:rPr>
              <a:t>White_Martins_Belem</a:t>
            </a:r>
            <a:r>
              <a:rPr lang="en-US" dirty="0"/>
              <a:t>)</a:t>
            </a:r>
          </a:p>
          <a:p>
            <a:r>
              <a:rPr lang="en-US" dirty="0"/>
              <a:t>1.0: (calculate_oxygen_required </a:t>
            </a:r>
            <a:r>
              <a:rPr lang="en-US" dirty="0">
                <a:solidFill>
                  <a:srgbClr val="0070C0"/>
                </a:solidFill>
              </a:rPr>
              <a:t>Hospital_Universitario_Getulio_Vargas</a:t>
            </a:r>
            <a:r>
              <a:rPr lang="en-US" dirty="0"/>
              <a:t>)</a:t>
            </a:r>
          </a:p>
          <a:p>
            <a:r>
              <a:rPr lang="en-US" dirty="0"/>
              <a:t>2.0: (</a:t>
            </a:r>
            <a:r>
              <a:rPr lang="en-US" dirty="0" err="1"/>
              <a:t>load_oxygen_transportation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>
                <a:solidFill>
                  <a:srgbClr val="0070C0"/>
                </a:solidFill>
              </a:rPr>
              <a:t>Hospital_Universitario_Getulio_Vargas</a:t>
            </a:r>
            <a:r>
              <a:rPr lang="en-US" dirty="0"/>
              <a:t>)</a:t>
            </a:r>
          </a:p>
          <a:p>
            <a:r>
              <a:rPr lang="en-US" dirty="0"/>
              <a:t>3.0: (transport_truck_local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Air_Force_base_ALA_9-Belem </a:t>
            </a:r>
          </a:p>
          <a:p>
            <a:r>
              <a:rPr lang="en-US" dirty="0">
                <a:solidFill>
                  <a:srgbClr val="0070C0"/>
                </a:solidFill>
              </a:rPr>
              <a:t>Hospital_Universitario_Getulio_Vargas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 err="1"/>
              <a:t>truck_local</a:t>
            </a:r>
            <a:r>
              <a:rPr lang="en-US" dirty="0"/>
              <a:t>)</a:t>
            </a:r>
          </a:p>
          <a:p>
            <a:r>
              <a:rPr lang="en-US" dirty="0"/>
              <a:t>4.0: (transport_plane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Air_Force_base_ALA_9-Belem </a:t>
            </a:r>
            <a:r>
              <a:rPr lang="en-US" dirty="0">
                <a:solidFill>
                  <a:srgbClr val="FF0000"/>
                </a:solidFill>
              </a:rPr>
              <a:t>Air_Force_base_ALA_8-Manaus </a:t>
            </a:r>
          </a:p>
          <a:p>
            <a:r>
              <a:rPr lang="en-US" dirty="0">
                <a:solidFill>
                  <a:srgbClr val="0070C0"/>
                </a:solidFill>
              </a:rPr>
              <a:t>Hospital_Universitario_Getulio_Vargas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/>
              <a:t>C-130_Hercules)</a:t>
            </a:r>
          </a:p>
          <a:p>
            <a:r>
              <a:rPr lang="en-US" dirty="0"/>
              <a:t>5.0: (transport_truck_local </a:t>
            </a:r>
            <a:r>
              <a:rPr lang="en-US" dirty="0">
                <a:solidFill>
                  <a:srgbClr val="FF0000"/>
                </a:solidFill>
              </a:rPr>
              <a:t>Air_Force_base_ALA_8-Manaus </a:t>
            </a:r>
          </a:p>
          <a:p>
            <a:r>
              <a:rPr lang="en-US" dirty="0">
                <a:solidFill>
                  <a:srgbClr val="0070C0"/>
                </a:solidFill>
              </a:rPr>
              <a:t>Hospital_Universitario_Getulio_Vargas Hospital_Universitario_Getulio_Vargas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/>
              <a:t>truck_local)</a:t>
            </a:r>
          </a:p>
          <a:p>
            <a:r>
              <a:rPr lang="en-US" dirty="0"/>
              <a:t>6.0: (deliver_oxygen </a:t>
            </a:r>
            <a:r>
              <a:rPr lang="en-US" dirty="0">
                <a:solidFill>
                  <a:srgbClr val="00B050"/>
                </a:solidFill>
              </a:rPr>
              <a:t>White_Martins_Belem </a:t>
            </a:r>
            <a:r>
              <a:rPr lang="en-US" dirty="0">
                <a:solidFill>
                  <a:srgbClr val="0070C0"/>
                </a:solidFill>
              </a:rPr>
              <a:t>Hospital_Universitario_Getulio_Vargas </a:t>
            </a:r>
            <a:r>
              <a:rPr lang="en-US" dirty="0"/>
              <a:t>truck_local)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618A7-5F5A-8349-9E9D-879B9D48C70A}"/>
              </a:ext>
            </a:extLst>
          </p:cNvPr>
          <p:cNvSpPr txBox="1"/>
          <p:nvPr/>
        </p:nvSpPr>
        <p:spPr>
          <a:xfrm>
            <a:off x="10310774" y="1939614"/>
            <a:ext cx="1556836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  <a:p>
            <a:r>
              <a:rPr lang="en-US" dirty="0"/>
              <a:t>0.02 seconds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1C160-9407-9C42-BF10-1A6B7E75D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10" y="1832390"/>
            <a:ext cx="8645237" cy="860781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06AF3263-5AC1-E248-8602-44E390698B96}"/>
              </a:ext>
            </a:extLst>
          </p:cNvPr>
          <p:cNvSpPr/>
          <p:nvPr/>
        </p:nvSpPr>
        <p:spPr>
          <a:xfrm>
            <a:off x="5096107" y="2892829"/>
            <a:ext cx="589798" cy="525475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449015" cy="1485900"/>
          </a:xfrm>
        </p:spPr>
        <p:txBody>
          <a:bodyPr>
            <a:normAutofit/>
          </a:bodyPr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45" y="2286000"/>
            <a:ext cx="4036740" cy="3886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Experiment 2</a:t>
            </a:r>
          </a:p>
          <a:p>
            <a:r>
              <a:rPr lang="en-US" sz="1400" dirty="0"/>
              <a:t>A hypothetical scenario was developed to analyze a broader and more complex environment.</a:t>
            </a:r>
          </a:p>
          <a:p>
            <a:r>
              <a:rPr lang="en-US" sz="1400" dirty="0"/>
              <a:t>This problem description consists of: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One small-size factory in Porto Alegre, RS – Brazil; 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One large-scale factory in São Paulo, SP – Brazil; 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Hospitals in Rio Grande do Sul including </a:t>
            </a:r>
            <a:r>
              <a:rPr lang="en-US" sz="1400" dirty="0" err="1"/>
              <a:t>Passo</a:t>
            </a:r>
            <a:r>
              <a:rPr lang="en-US" sz="1400" dirty="0"/>
              <a:t> Fundo, </a:t>
            </a:r>
            <a:r>
              <a:rPr lang="en-US" sz="1400" dirty="0" err="1"/>
              <a:t>Carazinho</a:t>
            </a:r>
            <a:r>
              <a:rPr lang="en-US" sz="1400" dirty="0"/>
              <a:t>, and </a:t>
            </a:r>
            <a:r>
              <a:rPr lang="en-US" sz="1400" dirty="0" err="1"/>
              <a:t>Marau</a:t>
            </a:r>
            <a:r>
              <a:rPr lang="en-US" sz="1400" dirty="0"/>
              <a:t>;</a:t>
            </a:r>
          </a:p>
          <a:p>
            <a:pPr>
              <a:buFont typeface="Wingdings" pitchFamily="2" charset="2"/>
              <a:buChar char="Ø"/>
            </a:pPr>
            <a:r>
              <a:rPr lang="en-US" sz="1400" dirty="0"/>
              <a:t>Two airports (Porto Alegre and São Paulo) connected through airways and the roads connecting these entities. </a:t>
            </a:r>
          </a:p>
          <a:p>
            <a:r>
              <a:rPr lang="en-US" sz="1400" dirty="0"/>
              <a:t>Hospitals in </a:t>
            </a:r>
            <a:r>
              <a:rPr lang="en-US" sz="1400" dirty="0" err="1"/>
              <a:t>Passo</a:t>
            </a:r>
            <a:r>
              <a:rPr lang="en-US" sz="1400" dirty="0"/>
              <a:t> Fundo, </a:t>
            </a:r>
            <a:r>
              <a:rPr lang="en-US" sz="1400" dirty="0" err="1"/>
              <a:t>Carazinho</a:t>
            </a:r>
            <a:r>
              <a:rPr lang="en-US" sz="1400" dirty="0"/>
              <a:t>, and </a:t>
            </a:r>
            <a:r>
              <a:rPr lang="en-US" sz="1400" dirty="0" err="1"/>
              <a:t>Marau</a:t>
            </a:r>
            <a:r>
              <a:rPr lang="en-US" sz="1400" dirty="0"/>
              <a:t> had a relatively small oxygen demand while the hospital in Porto Alegre had a significantly larger request.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5E692-24D8-2040-8AD4-BF56CC583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360" y="1366506"/>
            <a:ext cx="6172571" cy="525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449015" cy="1485900"/>
          </a:xfrm>
        </p:spPr>
        <p:txBody>
          <a:bodyPr>
            <a:normAutofit/>
          </a:bodyPr>
          <a:lstStyle/>
          <a:p>
            <a:r>
              <a:rPr lang="en-US" dirty="0"/>
              <a:t>Experiments and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DEACBC-6624-4144-80B1-536F9BC9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33" y="2569903"/>
            <a:ext cx="11264900" cy="374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C09C3-4896-1542-8747-BA47F1F85D2F}"/>
              </a:ext>
            </a:extLst>
          </p:cNvPr>
          <p:cNvSpPr txBox="1"/>
          <p:nvPr/>
        </p:nvSpPr>
        <p:spPr>
          <a:xfrm>
            <a:off x="10227647" y="1611201"/>
            <a:ext cx="1516762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TIME:</a:t>
            </a:r>
          </a:p>
          <a:p>
            <a:r>
              <a:rPr lang="en-US" dirty="0"/>
              <a:t>0.34 seconds</a:t>
            </a:r>
          </a:p>
        </p:txBody>
      </p:sp>
    </p:spTree>
    <p:extLst>
      <p:ext uri="{BB962C8B-B14F-4D97-AF65-F5344CB8AC3E}">
        <p14:creationId xmlns:p14="http://schemas.microsoft.com/office/powerpoint/2010/main" val="418985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A930F2-8765-B04E-8677-BAD7FD7F18F5}"/>
              </a:ext>
            </a:extLst>
          </p:cNvPr>
          <p:cNvSpPr txBox="1"/>
          <p:nvPr/>
        </p:nvSpPr>
        <p:spPr>
          <a:xfrm>
            <a:off x="1911927" y="58846"/>
            <a:ext cx="9986195" cy="689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0.0: (</a:t>
            </a:r>
            <a:r>
              <a:rPr lang="en-US" sz="1700" b="1" dirty="0"/>
              <a:t>oxygen_production_capacity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</a:t>
            </a:r>
            <a:r>
              <a:rPr lang="en-US" sz="1700" dirty="0"/>
              <a:t>)</a:t>
            </a:r>
          </a:p>
          <a:p>
            <a:r>
              <a:rPr lang="en-US" sz="1700" dirty="0"/>
              <a:t>1.0: (</a:t>
            </a:r>
            <a:r>
              <a:rPr lang="en-US" sz="1700" b="1" dirty="0"/>
              <a:t>calculate_oxygen_required </a:t>
            </a:r>
            <a:r>
              <a:rPr lang="en-US" sz="1700" dirty="0">
                <a:solidFill>
                  <a:srgbClr val="0070C0"/>
                </a:solidFill>
              </a:rPr>
              <a:t>HSL_Porto_Alegre</a:t>
            </a:r>
            <a:r>
              <a:rPr lang="en-US" sz="1700" dirty="0"/>
              <a:t>)</a:t>
            </a:r>
          </a:p>
          <a:p>
            <a:r>
              <a:rPr lang="en-US" sz="1700" dirty="0"/>
              <a:t>2.0: (</a:t>
            </a:r>
            <a:r>
              <a:rPr lang="en-US" sz="1700" b="1" dirty="0"/>
              <a:t>load_oxygen_transportation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 </a:t>
            </a:r>
            <a:r>
              <a:rPr lang="en-US" sz="1700" dirty="0">
                <a:solidFill>
                  <a:srgbClr val="0070C0"/>
                </a:solidFill>
              </a:rPr>
              <a:t>HSL_Porto_Alegre</a:t>
            </a:r>
            <a:r>
              <a:rPr lang="en-US" sz="1700" dirty="0"/>
              <a:t>)</a:t>
            </a:r>
          </a:p>
          <a:p>
            <a:r>
              <a:rPr lang="en-US" sz="1700" dirty="0"/>
              <a:t>3.0: (</a:t>
            </a:r>
            <a:r>
              <a:rPr lang="en-US" sz="1700" b="1" dirty="0"/>
              <a:t>transport_truck_local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 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CGH_Sao_Paulo </a:t>
            </a:r>
            <a:r>
              <a:rPr lang="en-US" sz="1700" dirty="0">
                <a:solidFill>
                  <a:srgbClr val="0070C0"/>
                </a:solidFill>
              </a:rPr>
              <a:t>HSL_Porto_Alegre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</a:t>
            </a:r>
            <a:endParaRPr lang="en-US" sz="1700" dirty="0"/>
          </a:p>
          <a:p>
            <a:r>
              <a:rPr lang="en-US" sz="1700" dirty="0"/>
              <a:t>truck_local)</a:t>
            </a:r>
          </a:p>
          <a:p>
            <a:r>
              <a:rPr lang="en-US" sz="1700" dirty="0"/>
              <a:t>4.0: (</a:t>
            </a:r>
            <a:r>
              <a:rPr lang="en-US" sz="1700" b="1" dirty="0"/>
              <a:t>transport_plane 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CGH_Sao_Paulo </a:t>
            </a:r>
            <a:r>
              <a:rPr lang="en-US" sz="1700" dirty="0">
                <a:solidFill>
                  <a:srgbClr val="002060"/>
                </a:solidFill>
              </a:rPr>
              <a:t>POA_Porto_Alegre </a:t>
            </a:r>
            <a:r>
              <a:rPr lang="en-US" sz="1700" dirty="0">
                <a:solidFill>
                  <a:srgbClr val="0070C0"/>
                </a:solidFill>
              </a:rPr>
              <a:t>HSL_Porto_Alegre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</a:t>
            </a:r>
            <a:endParaRPr lang="en-US" sz="1700" dirty="0"/>
          </a:p>
          <a:p>
            <a:r>
              <a:rPr lang="en-US" sz="1700" dirty="0"/>
              <a:t>Boeing_747)</a:t>
            </a:r>
          </a:p>
          <a:p>
            <a:r>
              <a:rPr lang="en-US" sz="1700" dirty="0"/>
              <a:t>5.0: (</a:t>
            </a:r>
            <a:r>
              <a:rPr lang="en-US" sz="1700" b="1" dirty="0"/>
              <a:t>transport_truck_local </a:t>
            </a:r>
            <a:r>
              <a:rPr lang="en-US" sz="1700" dirty="0">
                <a:solidFill>
                  <a:srgbClr val="002060"/>
                </a:solidFill>
              </a:rPr>
              <a:t>POA_Porto_Alegre </a:t>
            </a:r>
            <a:r>
              <a:rPr lang="en-US" sz="1700" dirty="0">
                <a:solidFill>
                  <a:srgbClr val="0070C0"/>
                </a:solidFill>
              </a:rPr>
              <a:t>HSL_Porto_Alegre HSL_Porto_Alegre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</a:t>
            </a:r>
            <a:endParaRPr lang="en-US" sz="1700" dirty="0"/>
          </a:p>
          <a:p>
            <a:r>
              <a:rPr lang="en-US" sz="1700" dirty="0"/>
              <a:t>truck_local)</a:t>
            </a:r>
          </a:p>
          <a:p>
            <a:r>
              <a:rPr lang="en-US" sz="1700" dirty="0"/>
              <a:t>6.0: (</a:t>
            </a:r>
            <a:r>
              <a:rPr lang="en-US" sz="1700" b="1" dirty="0"/>
              <a:t>deliver_oxygen </a:t>
            </a:r>
            <a:r>
              <a:rPr lang="en-US" sz="1700" dirty="0">
                <a:solidFill>
                  <a:schemeClr val="accent2">
                    <a:lumMod val="75000"/>
                  </a:schemeClr>
                </a:solidFill>
              </a:rPr>
              <a:t>factory_Sao_Paulo </a:t>
            </a:r>
            <a:r>
              <a:rPr lang="en-US" sz="1700" dirty="0">
                <a:solidFill>
                  <a:srgbClr val="0070C0"/>
                </a:solidFill>
              </a:rPr>
              <a:t>HSL_Porto_Alegre</a:t>
            </a:r>
            <a:r>
              <a:rPr lang="en-US" sz="1700" dirty="0"/>
              <a:t> truck_local)</a:t>
            </a:r>
          </a:p>
          <a:p>
            <a:r>
              <a:rPr lang="en-US" sz="1700" dirty="0"/>
              <a:t>7.0: (</a:t>
            </a:r>
            <a:r>
              <a:rPr lang="en-US" sz="1700" b="1" dirty="0"/>
              <a:t>calculate_oxygen_required </a:t>
            </a:r>
            <a:r>
              <a:rPr lang="en-US" sz="1700" dirty="0" err="1">
                <a:solidFill>
                  <a:srgbClr val="00B050"/>
                </a:solidFill>
              </a:rPr>
              <a:t>HCC_Carazinho</a:t>
            </a:r>
            <a:r>
              <a:rPr lang="en-US" sz="1700" dirty="0"/>
              <a:t>)</a:t>
            </a:r>
          </a:p>
          <a:p>
            <a:r>
              <a:rPr lang="en-US" sz="1700" dirty="0"/>
              <a:t>8.0: (</a:t>
            </a:r>
            <a:r>
              <a:rPr lang="en-US" sz="1700" b="1" dirty="0"/>
              <a:t>oxygen_production_capacity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/>
              <a:t>)</a:t>
            </a:r>
          </a:p>
          <a:p>
            <a:r>
              <a:rPr lang="en-US" sz="1700" dirty="0"/>
              <a:t>9.0: (</a:t>
            </a:r>
            <a:r>
              <a:rPr lang="en-US" sz="1700" b="1" dirty="0"/>
              <a:t>load_oxygen_transportation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>
                <a:solidFill>
                  <a:srgbClr val="00B050"/>
                </a:solidFill>
              </a:rPr>
              <a:t>HCC_Carazinho </a:t>
            </a:r>
            <a:r>
              <a:rPr lang="en-US" sz="1700" dirty="0"/>
              <a:t>)</a:t>
            </a:r>
          </a:p>
          <a:p>
            <a:r>
              <a:rPr lang="en-US" sz="1700" dirty="0"/>
              <a:t>10.0: (</a:t>
            </a:r>
            <a:r>
              <a:rPr lang="en-US" sz="1700" b="1" dirty="0"/>
              <a:t>transport_truck_intercity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>
                <a:solidFill>
                  <a:srgbClr val="00B050"/>
                </a:solidFill>
              </a:rPr>
              <a:t>HCC_Carazinho HCC_Carazinho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</a:p>
          <a:p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  <a:p>
            <a:r>
              <a:rPr lang="en-US" sz="1700" dirty="0"/>
              <a:t>11.0: (</a:t>
            </a:r>
            <a:r>
              <a:rPr lang="en-US" sz="1700" b="1" dirty="0"/>
              <a:t>deliver_oxygen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>
                <a:solidFill>
                  <a:srgbClr val="00B050"/>
                </a:solidFill>
              </a:rPr>
              <a:t>HCC_Carazinho </a:t>
            </a:r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  <a:p>
            <a:r>
              <a:rPr lang="en-US" sz="1700" dirty="0"/>
              <a:t>12.0: (</a:t>
            </a:r>
            <a:r>
              <a:rPr lang="en-US" sz="1700" b="1" dirty="0"/>
              <a:t>calculate_oxygen_required </a:t>
            </a:r>
            <a:r>
              <a:rPr lang="en-US" sz="1700" dirty="0" err="1">
                <a:solidFill>
                  <a:srgbClr val="7030A0"/>
                </a:solidFill>
              </a:rPr>
              <a:t>HSVP_Passo_Fundo</a:t>
            </a:r>
            <a:r>
              <a:rPr lang="en-US" sz="1700" dirty="0"/>
              <a:t>)</a:t>
            </a:r>
          </a:p>
          <a:p>
            <a:r>
              <a:rPr lang="en-US" sz="1700" dirty="0"/>
              <a:t>13.0: (</a:t>
            </a:r>
            <a:r>
              <a:rPr lang="en-US" sz="1700" b="1" dirty="0"/>
              <a:t>load_oxygen_transportation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7030A0"/>
                </a:solidFill>
              </a:rPr>
              <a:t>HSVP_Passo_Fundo</a:t>
            </a:r>
            <a:r>
              <a:rPr lang="en-US" sz="1700" dirty="0"/>
              <a:t>)</a:t>
            </a:r>
          </a:p>
          <a:p>
            <a:r>
              <a:rPr lang="en-US" sz="1700" dirty="0"/>
              <a:t>14.0: (</a:t>
            </a:r>
            <a:r>
              <a:rPr lang="en-US" sz="1700" b="1" dirty="0"/>
              <a:t>transport_truck_intercity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7030A0"/>
                </a:solidFill>
              </a:rPr>
              <a:t>HSVP_Passo_Fundo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 err="1">
                <a:solidFill>
                  <a:srgbClr val="7030A0"/>
                </a:solidFill>
              </a:rPr>
              <a:t>HSVP_Passo_Fundo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</a:p>
          <a:p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  <a:p>
            <a:r>
              <a:rPr lang="en-US" sz="1700" dirty="0"/>
              <a:t>15.0: (</a:t>
            </a:r>
            <a:r>
              <a:rPr lang="en-US" sz="1700" b="1" dirty="0"/>
              <a:t>deliver_oxygen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7030A0"/>
                </a:solidFill>
              </a:rPr>
              <a:t>HSVP_Passo_Fundo</a:t>
            </a:r>
            <a:r>
              <a:rPr lang="en-US" sz="1700" dirty="0">
                <a:solidFill>
                  <a:srgbClr val="7030A0"/>
                </a:solidFill>
              </a:rPr>
              <a:t> </a:t>
            </a:r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  <a:p>
            <a:r>
              <a:rPr lang="en-US" sz="1700" dirty="0"/>
              <a:t>16.0: (</a:t>
            </a:r>
            <a:r>
              <a:rPr lang="en-US" sz="1700" b="1" dirty="0"/>
              <a:t>calculate_oxygen_required </a:t>
            </a:r>
            <a:r>
              <a:rPr lang="en-US" sz="1700" dirty="0">
                <a:solidFill>
                  <a:srgbClr val="41A287"/>
                </a:solidFill>
              </a:rPr>
              <a:t>HCR_Marau</a:t>
            </a:r>
            <a:r>
              <a:rPr lang="en-US" sz="1700" dirty="0"/>
              <a:t>)</a:t>
            </a:r>
          </a:p>
          <a:p>
            <a:r>
              <a:rPr lang="en-US" sz="1700" dirty="0"/>
              <a:t>17.0: (</a:t>
            </a:r>
            <a:r>
              <a:rPr lang="en-US" sz="1700" b="1" dirty="0"/>
              <a:t>load_oxygen_transportation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41A287"/>
                </a:solidFill>
              </a:rPr>
              <a:t>HCR_Marau</a:t>
            </a:r>
            <a:r>
              <a:rPr lang="en-US" sz="1700" dirty="0"/>
              <a:t>)</a:t>
            </a:r>
          </a:p>
          <a:p>
            <a:r>
              <a:rPr lang="en-US" sz="1700" dirty="0"/>
              <a:t>18.0: (</a:t>
            </a:r>
            <a:r>
              <a:rPr lang="en-US" sz="1700" b="1" dirty="0"/>
              <a:t>transport_truck_intercity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41A287"/>
                </a:solidFill>
              </a:rPr>
              <a:t>HCR_Marau</a:t>
            </a:r>
            <a:r>
              <a:rPr lang="en-US" sz="1700" dirty="0">
                <a:solidFill>
                  <a:srgbClr val="41A287"/>
                </a:solidFill>
              </a:rPr>
              <a:t> </a:t>
            </a:r>
            <a:r>
              <a:rPr lang="en-US" sz="1700" dirty="0" err="1">
                <a:solidFill>
                  <a:srgbClr val="41A287"/>
                </a:solidFill>
              </a:rPr>
              <a:t>HCR_Marau</a:t>
            </a:r>
            <a:r>
              <a:rPr lang="en-US" sz="1700" dirty="0">
                <a:solidFill>
                  <a:srgbClr val="41A287"/>
                </a:solidFill>
              </a:rPr>
              <a:t>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endParaRPr lang="en-US" sz="1700" dirty="0"/>
          </a:p>
          <a:p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  <a:p>
            <a:r>
              <a:rPr lang="en-US" sz="1700" dirty="0"/>
              <a:t>19.0: (</a:t>
            </a:r>
            <a:r>
              <a:rPr lang="en-US" sz="1700" b="1" dirty="0"/>
              <a:t>deliver_oxygen </a:t>
            </a:r>
            <a:r>
              <a:rPr lang="en-US" sz="1700" dirty="0">
                <a:solidFill>
                  <a:srgbClr val="C00000"/>
                </a:solidFill>
              </a:rPr>
              <a:t>factory_Porto_Alegre </a:t>
            </a:r>
            <a:r>
              <a:rPr lang="en-US" sz="1700" dirty="0" err="1">
                <a:solidFill>
                  <a:srgbClr val="41A287"/>
                </a:solidFill>
              </a:rPr>
              <a:t>HCR_Marau</a:t>
            </a:r>
            <a:r>
              <a:rPr lang="en-US" sz="1700" dirty="0">
                <a:solidFill>
                  <a:srgbClr val="41A287"/>
                </a:solidFill>
              </a:rPr>
              <a:t> </a:t>
            </a:r>
            <a:r>
              <a:rPr lang="en-US" sz="1700" dirty="0" err="1"/>
              <a:t>truck_intercity</a:t>
            </a:r>
            <a:r>
              <a:rPr lang="en-US" sz="17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DCE2F-C2E1-1B4F-8ECE-E66559759D44}"/>
              </a:ext>
            </a:extLst>
          </p:cNvPr>
          <p:cNvSpPr txBox="1"/>
          <p:nvPr/>
        </p:nvSpPr>
        <p:spPr>
          <a:xfrm rot="16200000">
            <a:off x="361938" y="4550744"/>
            <a:ext cx="147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Hospital </a:t>
            </a:r>
            <a:r>
              <a:rPr lang="en-US" dirty="0" err="1"/>
              <a:t>Passo</a:t>
            </a:r>
            <a:r>
              <a:rPr lang="en-US" dirty="0"/>
              <a:t> Fundo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A3FB0-7628-5448-B464-A593332CA223}"/>
              </a:ext>
            </a:extLst>
          </p:cNvPr>
          <p:cNvSpPr txBox="1"/>
          <p:nvPr/>
        </p:nvSpPr>
        <p:spPr>
          <a:xfrm rot="16200000">
            <a:off x="313409" y="5923445"/>
            <a:ext cx="147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Hospital </a:t>
            </a:r>
            <a:r>
              <a:rPr lang="en-US" dirty="0" err="1"/>
              <a:t>Marau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03B061-2C8C-B647-98E0-506293F26A9E}"/>
              </a:ext>
            </a:extLst>
          </p:cNvPr>
          <p:cNvSpPr txBox="1"/>
          <p:nvPr/>
        </p:nvSpPr>
        <p:spPr>
          <a:xfrm rot="16200000">
            <a:off x="361938" y="3107509"/>
            <a:ext cx="147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Hospital </a:t>
            </a:r>
            <a:r>
              <a:rPr lang="en-US" dirty="0" err="1"/>
              <a:t>Carazinho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99E405-01C5-1742-94DF-413694DAC336}"/>
              </a:ext>
            </a:extLst>
          </p:cNvPr>
          <p:cNvSpPr txBox="1"/>
          <p:nvPr/>
        </p:nvSpPr>
        <p:spPr>
          <a:xfrm rot="16200000">
            <a:off x="366212" y="1057487"/>
            <a:ext cx="1475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Hospital Porto Alegre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6724922D-5411-0847-925E-3B283F64860F}"/>
              </a:ext>
            </a:extLst>
          </p:cNvPr>
          <p:cNvSpPr/>
          <p:nvPr/>
        </p:nvSpPr>
        <p:spPr>
          <a:xfrm>
            <a:off x="1422905" y="58846"/>
            <a:ext cx="489022" cy="260122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83AF8F2-083D-2844-A15A-2C0217A41BC0}"/>
              </a:ext>
            </a:extLst>
          </p:cNvPr>
          <p:cNvSpPr/>
          <p:nvPr/>
        </p:nvSpPr>
        <p:spPr>
          <a:xfrm>
            <a:off x="1422905" y="2699916"/>
            <a:ext cx="489022" cy="1530857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6ADF54F-2332-4C4F-925B-D4FE2861397F}"/>
              </a:ext>
            </a:extLst>
          </p:cNvPr>
          <p:cNvSpPr/>
          <p:nvPr/>
        </p:nvSpPr>
        <p:spPr>
          <a:xfrm>
            <a:off x="1405607" y="4301931"/>
            <a:ext cx="489022" cy="1206878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EF1112E-698F-FA4B-81D4-943537DAD4F1}"/>
              </a:ext>
            </a:extLst>
          </p:cNvPr>
          <p:cNvSpPr/>
          <p:nvPr/>
        </p:nvSpPr>
        <p:spPr>
          <a:xfrm>
            <a:off x="1391674" y="5611711"/>
            <a:ext cx="489022" cy="1206878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84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10259122" cy="3581400"/>
          </a:xfrm>
        </p:spPr>
        <p:txBody>
          <a:bodyPr>
            <a:normAutofit/>
          </a:bodyPr>
          <a:lstStyle/>
          <a:p>
            <a:r>
              <a:rPr lang="en-US" dirty="0"/>
              <a:t>This study is an initial step for estimating the demand for oxygen supply in hospitals and healthcare facilities to help avoid oxygen shortages.</a:t>
            </a:r>
          </a:p>
          <a:p>
            <a:r>
              <a:rPr lang="en-US" dirty="0"/>
              <a:t>Ideally, this planner can be used to minimize the risks of health system collapse due to </a:t>
            </a:r>
            <a:r>
              <a:rPr lang="en-US"/>
              <a:t>the shortages </a:t>
            </a:r>
            <a:r>
              <a:rPr lang="en-US" dirty="0"/>
              <a:t>of oxygen for medical oxygen therapy.</a:t>
            </a:r>
          </a:p>
          <a:p>
            <a:r>
              <a:rPr lang="en-US" dirty="0"/>
              <a:t>The scalability of the developed planner allows the definition of problems that can variate according to the area of study.</a:t>
            </a:r>
          </a:p>
          <a:p>
            <a:r>
              <a:rPr lang="en-US" dirty="0"/>
              <a:t>Future work will incorporate into the source code the transportation capacity for each transportation method.</a:t>
            </a:r>
          </a:p>
          <a:p>
            <a:r>
              <a:rPr lang="en-US" dirty="0"/>
              <a:t>Additionally, explore specific scenarios in which some transportation methods may not be available.</a:t>
            </a:r>
          </a:p>
        </p:txBody>
      </p:sp>
    </p:spTree>
    <p:extLst>
      <p:ext uri="{BB962C8B-B14F-4D97-AF65-F5344CB8AC3E}">
        <p14:creationId xmlns:p14="http://schemas.microsoft.com/office/powerpoint/2010/main" val="3453286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DB0A0-57BF-4347-900E-AFABD1FAF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500" dirty="0"/>
              <a:t>Planning medical oxygen supply distribution to treat hospitalized COVID-19 infected patients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A0414-CAA4-FB4F-AA24-3CAE8375C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456341"/>
            <a:ext cx="6831673" cy="872897"/>
          </a:xfrm>
        </p:spPr>
        <p:txBody>
          <a:bodyPr>
            <a:normAutofit/>
          </a:bodyPr>
          <a:lstStyle/>
          <a:p>
            <a:r>
              <a:rPr lang="en-US" sz="3500" b="1" dirty="0"/>
              <a:t>Thank you!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46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9C5D-8ABA-E34A-B69C-543F40EA2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691E3-5046-944B-B74F-BE99F1FF1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b="1" dirty="0"/>
              <a:t>Introduction</a:t>
            </a:r>
          </a:p>
          <a:p>
            <a:r>
              <a:rPr lang="en-US" sz="2500" b="1" dirty="0"/>
              <a:t>Formalization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Domain Description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500" dirty="0"/>
              <a:t>Problem Description</a:t>
            </a:r>
          </a:p>
          <a:p>
            <a:r>
              <a:rPr lang="en-US" sz="2500" b="1" dirty="0"/>
              <a:t>Experiments and Results</a:t>
            </a:r>
          </a:p>
          <a:p>
            <a:r>
              <a:rPr lang="en-US" sz="2500" b="1" dirty="0"/>
              <a:t>Conclusion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23076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3282694" cy="3581400"/>
          </a:xfrm>
        </p:spPr>
        <p:txBody>
          <a:bodyPr>
            <a:normAutofit/>
          </a:bodyPr>
          <a:lstStyle/>
          <a:p>
            <a:r>
              <a:rPr lang="en-US" sz="1600" dirty="0"/>
              <a:t>The novel coronavirus disease (also known as COVID-19) is a highly infectious disease.</a:t>
            </a:r>
          </a:p>
          <a:p>
            <a:r>
              <a:rPr lang="en-US" sz="1600" dirty="0"/>
              <a:t>It is caused by the severe acute respiratory syndrome coronavirus 2 (SARS-CoV-2).</a:t>
            </a:r>
          </a:p>
          <a:p>
            <a:r>
              <a:rPr lang="en-US" sz="1600" dirty="0"/>
              <a:t>Transmitted through droplets generated when an infected person coughs, sneezes, or exhales.</a:t>
            </a:r>
          </a:p>
          <a:p>
            <a:r>
              <a:rPr lang="en-US" sz="1600" dirty="0"/>
              <a:t>Symptoms usually are fever, cough, headache, fatigue and breathing difficulties.</a:t>
            </a:r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36395057-A0A2-EA4D-B540-F539DF1F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1467" y="1444201"/>
            <a:ext cx="6517065" cy="364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AFA712-00B3-A740-A8BD-4D1EA95F2081}"/>
              </a:ext>
            </a:extLst>
          </p:cNvPr>
          <p:cNvSpPr txBox="1"/>
          <p:nvPr/>
        </p:nvSpPr>
        <p:spPr>
          <a:xfrm>
            <a:off x="1356732" y="5403577"/>
            <a:ext cx="728174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The most common cases are infection on the lungs causing pneumonia.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sz="1600" dirty="0"/>
              <a:t>The lungs become filled with fluid and inflamed, leading to breathing difficulties. </a:t>
            </a:r>
          </a:p>
        </p:txBody>
      </p:sp>
    </p:spTree>
    <p:extLst>
      <p:ext uri="{BB962C8B-B14F-4D97-AF65-F5344CB8AC3E}">
        <p14:creationId xmlns:p14="http://schemas.microsoft.com/office/powerpoint/2010/main" val="273515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580"/>
            <a:ext cx="10259122" cy="2712721"/>
          </a:xfrm>
        </p:spPr>
        <p:txBody>
          <a:bodyPr>
            <a:normAutofit/>
          </a:bodyPr>
          <a:lstStyle/>
          <a:p>
            <a:r>
              <a:rPr lang="en-US" sz="1800" dirty="0"/>
              <a:t>Modeling approaches have been developed to fight, in different ways, the COVID-19 pandemic.</a:t>
            </a:r>
          </a:p>
          <a:p>
            <a:r>
              <a:rPr lang="en-US" sz="1800" dirty="0"/>
              <a:t>For example, a framework were developed to assess the effectiveness of intervention strategies such as social distancing and mask use (IHME, 2020).</a:t>
            </a:r>
          </a:p>
          <a:p>
            <a:r>
              <a:rPr lang="en-US" sz="1800" dirty="0"/>
              <a:t>Also, Oliveira et al. (2021) estimate the number of beds required to attend the population in Bahia, Brazil based on the data from the first wave of COVID-19 in Brazil.</a:t>
            </a:r>
          </a:p>
          <a:p>
            <a:r>
              <a:rPr lang="en-US" sz="1800" dirty="0"/>
              <a:t>However, not a single model was developed for disaster response such as shortages of oxygen supply that was faced by hospitals cross several nations.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D4017-49D9-914B-8C60-AA5CF346C3BA}"/>
              </a:ext>
            </a:extLst>
          </p:cNvPr>
          <p:cNvSpPr txBox="1"/>
          <p:nvPr/>
        </p:nvSpPr>
        <p:spPr>
          <a:xfrm>
            <a:off x="1371600" y="4971871"/>
            <a:ext cx="1025912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Objective:</a:t>
            </a:r>
            <a:r>
              <a:rPr lang="en-US" sz="2400" dirty="0"/>
              <a:t> Developer a planner to estimate the minimal oxygen required in hospitals and the transportation logistic required to help avoid the collapse of health systems due to shortage of oxygen supply.</a:t>
            </a:r>
          </a:p>
        </p:txBody>
      </p:sp>
    </p:spTree>
    <p:extLst>
      <p:ext uri="{BB962C8B-B14F-4D97-AF65-F5344CB8AC3E}">
        <p14:creationId xmlns:p14="http://schemas.microsoft.com/office/powerpoint/2010/main" val="10744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Formalization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10259122" cy="3581400"/>
          </a:xfrm>
        </p:spPr>
        <p:txBody>
          <a:bodyPr>
            <a:normAutofit/>
          </a:bodyPr>
          <a:lstStyle/>
          <a:p>
            <a:r>
              <a:rPr lang="en-US" dirty="0"/>
              <a:t>Language: PDDL+</a:t>
            </a:r>
          </a:p>
          <a:p>
            <a:r>
              <a:rPr lang="en-US" dirty="0"/>
              <a:t>Dev. Environment/Planner: ENHSP</a:t>
            </a:r>
          </a:p>
          <a:p>
            <a:r>
              <a:rPr lang="en-US" dirty="0"/>
              <a:t>Search heuristic: A*</a:t>
            </a:r>
          </a:p>
          <a:p>
            <a:r>
              <a:rPr lang="en-US" dirty="0"/>
              <a:t>Heuristic: AIBR (Additive Interval-based relaxation)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293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F572D29-0775-F640-B9D1-D50234C50854}"/>
              </a:ext>
            </a:extLst>
          </p:cNvPr>
          <p:cNvSpPr/>
          <p:nvPr/>
        </p:nvSpPr>
        <p:spPr>
          <a:xfrm>
            <a:off x="758283" y="2468880"/>
            <a:ext cx="11342648" cy="415494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Domain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2129"/>
            <a:ext cx="10259122" cy="6607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Predicates (3)</a:t>
            </a:r>
            <a:r>
              <a:rPr lang="en-US" dirty="0"/>
              <a:t> and </a:t>
            </a:r>
            <a:r>
              <a:rPr lang="en-US" b="1" dirty="0"/>
              <a:t>functions (10)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055CB-43C2-D247-B85E-D0D0D84F2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704" y="3468029"/>
            <a:ext cx="5077522" cy="2395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FCD42-EB11-2F4F-AC88-89B991ED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78" y="3468029"/>
            <a:ext cx="5077522" cy="108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552CFA-B70F-1640-9FCE-9020C8BD0E36}"/>
              </a:ext>
            </a:extLst>
          </p:cNvPr>
          <p:cNvSpPr/>
          <p:nvPr/>
        </p:nvSpPr>
        <p:spPr>
          <a:xfrm>
            <a:off x="758283" y="2468880"/>
            <a:ext cx="11342648" cy="415494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Domain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2129"/>
            <a:ext cx="10259122" cy="6607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Actions (7)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09EF0-7311-A741-B9D7-6885F5F9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47" y="2498431"/>
            <a:ext cx="9877193" cy="2077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B7660-C6C5-BB41-8B60-2CB68FE0D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47" y="4605598"/>
            <a:ext cx="6173873" cy="1940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43189-012F-1148-9551-B0313D5C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410" y="4636222"/>
            <a:ext cx="4895712" cy="17436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39DC8B-8074-024E-9D24-DFE361D2DF16}"/>
              </a:ext>
            </a:extLst>
          </p:cNvPr>
          <p:cNvSpPr/>
          <p:nvPr/>
        </p:nvSpPr>
        <p:spPr>
          <a:xfrm>
            <a:off x="1260460" y="3280614"/>
            <a:ext cx="44043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D9C3C7-BCB3-5543-9397-F4E67D87FAD3}"/>
              </a:ext>
            </a:extLst>
          </p:cNvPr>
          <p:cNvSpPr/>
          <p:nvPr/>
        </p:nvSpPr>
        <p:spPr>
          <a:xfrm>
            <a:off x="1329793" y="3484684"/>
            <a:ext cx="44043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8C482-16DB-4140-92D9-31CBBA6EFB29}"/>
              </a:ext>
            </a:extLst>
          </p:cNvPr>
          <p:cNvSpPr/>
          <p:nvPr/>
        </p:nvSpPr>
        <p:spPr>
          <a:xfrm>
            <a:off x="1371600" y="4098630"/>
            <a:ext cx="9311640" cy="66453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3BD827-A9CD-2843-8D7B-51C2FF52B407}"/>
              </a:ext>
            </a:extLst>
          </p:cNvPr>
          <p:cNvSpPr/>
          <p:nvPr/>
        </p:nvSpPr>
        <p:spPr>
          <a:xfrm>
            <a:off x="1196340" y="5329162"/>
            <a:ext cx="44043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FB288-E485-254F-BB92-8332B111EA67}"/>
              </a:ext>
            </a:extLst>
          </p:cNvPr>
          <p:cNvSpPr/>
          <p:nvPr/>
        </p:nvSpPr>
        <p:spPr>
          <a:xfrm>
            <a:off x="1340283" y="5520382"/>
            <a:ext cx="44043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14275-7E50-2A42-AEF7-8AE189732D93}"/>
              </a:ext>
            </a:extLst>
          </p:cNvPr>
          <p:cNvSpPr/>
          <p:nvPr/>
        </p:nvSpPr>
        <p:spPr>
          <a:xfrm>
            <a:off x="1340282" y="6100975"/>
            <a:ext cx="5547127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EC064A-454D-AB4A-98D5-EDE99F811889}"/>
              </a:ext>
            </a:extLst>
          </p:cNvPr>
          <p:cNvSpPr/>
          <p:nvPr/>
        </p:nvSpPr>
        <p:spPr>
          <a:xfrm>
            <a:off x="7226362" y="5301063"/>
            <a:ext cx="45567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FFD9DB-E80C-3A4D-BEDC-288BEF46C01C}"/>
              </a:ext>
            </a:extLst>
          </p:cNvPr>
          <p:cNvSpPr/>
          <p:nvPr/>
        </p:nvSpPr>
        <p:spPr>
          <a:xfrm>
            <a:off x="7133086" y="5817621"/>
            <a:ext cx="440436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5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552CFA-B70F-1640-9FCE-9020C8BD0E36}"/>
              </a:ext>
            </a:extLst>
          </p:cNvPr>
          <p:cNvSpPr/>
          <p:nvPr/>
        </p:nvSpPr>
        <p:spPr>
          <a:xfrm>
            <a:off x="758283" y="2468880"/>
            <a:ext cx="11342648" cy="415494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Domain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BCE89-E268-C54E-B019-9AD655749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2129"/>
            <a:ext cx="10259122" cy="66071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Actions (7)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5F8A1-6A1C-1640-9D7C-DA8406C3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91" y="2551105"/>
            <a:ext cx="3993994" cy="196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687B99-07F4-FD4E-B2F9-07DA198A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94" y="2551104"/>
            <a:ext cx="3993994" cy="1990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E2624-BD56-384B-B45B-8D7320267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92" y="4587464"/>
            <a:ext cx="3877591" cy="1967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236CD4-BEF9-6647-93C7-BD2B4F04826C}"/>
              </a:ext>
            </a:extLst>
          </p:cNvPr>
          <p:cNvSpPr/>
          <p:nvPr/>
        </p:nvSpPr>
        <p:spPr>
          <a:xfrm>
            <a:off x="1129287" y="3052321"/>
            <a:ext cx="4030895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B9B64-5DE6-EA41-B3B4-BEF57FD856D7}"/>
              </a:ext>
            </a:extLst>
          </p:cNvPr>
          <p:cNvSpPr/>
          <p:nvPr/>
        </p:nvSpPr>
        <p:spPr>
          <a:xfrm flipV="1">
            <a:off x="1115399" y="3310610"/>
            <a:ext cx="3721784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DEF56-F9D2-D246-9728-43B63BBA4442}"/>
              </a:ext>
            </a:extLst>
          </p:cNvPr>
          <p:cNvSpPr/>
          <p:nvPr/>
        </p:nvSpPr>
        <p:spPr>
          <a:xfrm>
            <a:off x="1115399" y="3568083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836AE-BBB3-6B41-A631-8B3E02195DDB}"/>
              </a:ext>
            </a:extLst>
          </p:cNvPr>
          <p:cNvSpPr/>
          <p:nvPr/>
        </p:nvSpPr>
        <p:spPr>
          <a:xfrm>
            <a:off x="1124344" y="3963161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ED878F-3C48-FC43-80DD-5ACD1109BFA7}"/>
              </a:ext>
            </a:extLst>
          </p:cNvPr>
          <p:cNvSpPr/>
          <p:nvPr/>
        </p:nvSpPr>
        <p:spPr>
          <a:xfrm>
            <a:off x="1139173" y="5078082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598F9F-6877-0643-B1A7-F6DEF52DA7B9}"/>
              </a:ext>
            </a:extLst>
          </p:cNvPr>
          <p:cNvSpPr/>
          <p:nvPr/>
        </p:nvSpPr>
        <p:spPr>
          <a:xfrm>
            <a:off x="1124344" y="5342526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D4249-24ED-A141-B61E-F6E640018439}"/>
              </a:ext>
            </a:extLst>
          </p:cNvPr>
          <p:cNvSpPr/>
          <p:nvPr/>
        </p:nvSpPr>
        <p:spPr>
          <a:xfrm>
            <a:off x="1145056" y="5606970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A1D319-3257-7D4A-B60D-DF6AFC61DB52}"/>
              </a:ext>
            </a:extLst>
          </p:cNvPr>
          <p:cNvSpPr/>
          <p:nvPr/>
        </p:nvSpPr>
        <p:spPr>
          <a:xfrm>
            <a:off x="1147059" y="5996896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C4E0FA-D4FD-104A-81C3-E1AE43F9E31C}"/>
              </a:ext>
            </a:extLst>
          </p:cNvPr>
          <p:cNvSpPr/>
          <p:nvPr/>
        </p:nvSpPr>
        <p:spPr>
          <a:xfrm>
            <a:off x="5599914" y="3029461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047C79-5D40-3547-933A-2A0989AFD076}"/>
              </a:ext>
            </a:extLst>
          </p:cNvPr>
          <p:cNvSpPr/>
          <p:nvPr/>
        </p:nvSpPr>
        <p:spPr>
          <a:xfrm>
            <a:off x="5592935" y="3273443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4AA4D-4313-9C4C-8DA0-F3D7180A50C2}"/>
              </a:ext>
            </a:extLst>
          </p:cNvPr>
          <p:cNvSpPr/>
          <p:nvPr/>
        </p:nvSpPr>
        <p:spPr>
          <a:xfrm>
            <a:off x="5592935" y="3397431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AE0A46-A620-1C4F-A331-FA1410D3FE37}"/>
              </a:ext>
            </a:extLst>
          </p:cNvPr>
          <p:cNvSpPr/>
          <p:nvPr/>
        </p:nvSpPr>
        <p:spPr>
          <a:xfrm>
            <a:off x="5599914" y="3648298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7E882A-5CE1-8144-A9AA-72812CD481A3}"/>
              </a:ext>
            </a:extLst>
          </p:cNvPr>
          <p:cNvSpPr/>
          <p:nvPr/>
        </p:nvSpPr>
        <p:spPr>
          <a:xfrm>
            <a:off x="5599914" y="4020853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2F59C-DEE0-2644-AA07-E6137D4C810D}"/>
              </a:ext>
            </a:extLst>
          </p:cNvPr>
          <p:cNvSpPr/>
          <p:nvPr/>
        </p:nvSpPr>
        <p:spPr>
          <a:xfrm>
            <a:off x="7782695" y="4902426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EA42CB-B64F-3E41-8EC2-F37852BA28AE}"/>
              </a:ext>
            </a:extLst>
          </p:cNvPr>
          <p:cNvSpPr/>
          <p:nvPr/>
        </p:nvSpPr>
        <p:spPr>
          <a:xfrm>
            <a:off x="7808608" y="5083479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396B6F-6488-3647-A937-0686164A38FB}"/>
              </a:ext>
            </a:extLst>
          </p:cNvPr>
          <p:cNvSpPr/>
          <p:nvPr/>
        </p:nvSpPr>
        <p:spPr>
          <a:xfrm>
            <a:off x="7808608" y="5830977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EA2B01-7A30-2F4E-8D93-4AE938F6AB35}"/>
              </a:ext>
            </a:extLst>
          </p:cNvPr>
          <p:cNvSpPr/>
          <p:nvPr/>
        </p:nvSpPr>
        <p:spPr>
          <a:xfrm>
            <a:off x="7851069" y="6015629"/>
            <a:ext cx="4094210" cy="45719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DCAD72-7C89-3B4C-A32F-C7AB1E2A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50" y="4313644"/>
            <a:ext cx="4292075" cy="200296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0D861BC-945A-B549-87D8-D9F4F50E03A6}"/>
              </a:ext>
            </a:extLst>
          </p:cNvPr>
          <p:cNvSpPr/>
          <p:nvPr/>
        </p:nvSpPr>
        <p:spPr>
          <a:xfrm>
            <a:off x="7505565" y="4956562"/>
            <a:ext cx="3708043" cy="4571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821EDA-D1A5-5542-B9EC-29BF1CAFFB09}"/>
              </a:ext>
            </a:extLst>
          </p:cNvPr>
          <p:cNvSpPr/>
          <p:nvPr/>
        </p:nvSpPr>
        <p:spPr>
          <a:xfrm>
            <a:off x="7524365" y="5122571"/>
            <a:ext cx="3708043" cy="4571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72DFB-4D17-0049-84C8-3F8540B869F1}"/>
              </a:ext>
            </a:extLst>
          </p:cNvPr>
          <p:cNvSpPr/>
          <p:nvPr/>
        </p:nvSpPr>
        <p:spPr>
          <a:xfrm>
            <a:off x="7505564" y="5787917"/>
            <a:ext cx="3708043" cy="4571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35E9EA-B2FD-2E41-95DD-14E6316B5F18}"/>
              </a:ext>
            </a:extLst>
          </p:cNvPr>
          <p:cNvSpPr/>
          <p:nvPr/>
        </p:nvSpPr>
        <p:spPr>
          <a:xfrm>
            <a:off x="7505563" y="5956369"/>
            <a:ext cx="3708043" cy="45719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A85E-C4B5-E043-ABEB-2AAC3B5D9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8458200" cy="1485900"/>
          </a:xfrm>
        </p:spPr>
        <p:txBody>
          <a:bodyPr>
            <a:normAutofit/>
          </a:bodyPr>
          <a:lstStyle/>
          <a:p>
            <a:r>
              <a:rPr lang="en-US" dirty="0"/>
              <a:t>Problem Description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2F5105-F773-274E-930B-B0776EE9AFB2}"/>
              </a:ext>
            </a:extLst>
          </p:cNvPr>
          <p:cNvSpPr txBox="1">
            <a:spLocks/>
          </p:cNvSpPr>
          <p:nvPr/>
        </p:nvSpPr>
        <p:spPr>
          <a:xfrm>
            <a:off x="1371600" y="1982129"/>
            <a:ext cx="10259122" cy="426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b="1" dirty="0"/>
              <a:t>(:init)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123BCF-FA1D-8F45-BA53-5F1F029C2ACB}"/>
              </a:ext>
            </a:extLst>
          </p:cNvPr>
          <p:cNvSpPr/>
          <p:nvPr/>
        </p:nvSpPr>
        <p:spPr>
          <a:xfrm>
            <a:off x="758283" y="2468880"/>
            <a:ext cx="11342648" cy="4154944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17CD8F-1381-6A4E-9C3C-934A12BF5EA4}"/>
              </a:ext>
            </a:extLst>
          </p:cNvPr>
          <p:cNvSpPr txBox="1"/>
          <p:nvPr/>
        </p:nvSpPr>
        <p:spPr>
          <a:xfrm>
            <a:off x="1693248" y="2581076"/>
            <a:ext cx="3056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Connections between entities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(Airways and roads)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E7BCA1-5C4C-FC41-8B19-27D0E956FF16}"/>
              </a:ext>
            </a:extLst>
          </p:cNvPr>
          <p:cNvSpPr txBox="1"/>
          <p:nvPr/>
        </p:nvSpPr>
        <p:spPr>
          <a:xfrm>
            <a:off x="1585331" y="3165644"/>
            <a:ext cx="324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Distance between entities (km)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D6716-5766-424D-B828-19DDA9D724A6}"/>
              </a:ext>
            </a:extLst>
          </p:cNvPr>
          <p:cNvSpPr txBox="1"/>
          <p:nvPr/>
        </p:nvSpPr>
        <p:spPr>
          <a:xfrm>
            <a:off x="1575844" y="4474984"/>
            <a:ext cx="329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hospitalized patients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FFC93A-0F53-6746-8BF5-3DE98A2B4178}"/>
              </a:ext>
            </a:extLst>
          </p:cNvPr>
          <p:cNvSpPr txBox="1"/>
          <p:nvPr/>
        </p:nvSpPr>
        <p:spPr>
          <a:xfrm>
            <a:off x="2096913" y="6007168"/>
            <a:ext cx="22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machines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8D0EC3-7E31-E84A-961B-B38C3DC2D7BE}"/>
              </a:ext>
            </a:extLst>
          </p:cNvPr>
          <p:cNvSpPr txBox="1"/>
          <p:nvPr/>
        </p:nvSpPr>
        <p:spPr>
          <a:xfrm>
            <a:off x="1740206" y="5698057"/>
            <a:ext cx="303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Daily production per machine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8BB337-85EB-484A-AFD7-03B97C1A38E3}"/>
              </a:ext>
            </a:extLst>
          </p:cNvPr>
          <p:cNvSpPr txBox="1"/>
          <p:nvPr/>
        </p:nvSpPr>
        <p:spPr>
          <a:xfrm>
            <a:off x="1575846" y="4741760"/>
            <a:ext cx="329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Oxygen consumed per patient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BCA2D0D-1B85-B049-BCAE-E89535A8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138" y="2551411"/>
            <a:ext cx="3746500" cy="14605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C229495-967E-A243-9EB8-708330700D58}"/>
              </a:ext>
            </a:extLst>
          </p:cNvPr>
          <p:cNvSpPr txBox="1"/>
          <p:nvPr/>
        </p:nvSpPr>
        <p:spPr>
          <a:xfrm>
            <a:off x="1652757" y="4177020"/>
            <a:ext cx="313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Initial oxygen level on hospital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E7212E4-A974-2646-8F3F-B522AD4C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046" y="4248945"/>
            <a:ext cx="3302000" cy="7874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2D0F864-FE64-9C48-9A8D-E758C7F18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38" y="5682948"/>
            <a:ext cx="5740400" cy="5842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127E17-E351-D347-909D-99CF86D4C164}"/>
              </a:ext>
            </a:extLst>
          </p:cNvPr>
          <p:cNvSpPr txBox="1"/>
          <p:nvPr/>
        </p:nvSpPr>
        <p:spPr>
          <a:xfrm rot="16200000">
            <a:off x="277466" y="3022015"/>
            <a:ext cx="147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Connections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86DDD4-0D63-AD40-B62D-2F88D9925D40}"/>
              </a:ext>
            </a:extLst>
          </p:cNvPr>
          <p:cNvSpPr txBox="1"/>
          <p:nvPr/>
        </p:nvSpPr>
        <p:spPr>
          <a:xfrm rot="16200000">
            <a:off x="315923" y="4497618"/>
            <a:ext cx="147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Hospital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A53CEF-C496-7148-955C-C165EA52D81B}"/>
              </a:ext>
            </a:extLst>
          </p:cNvPr>
          <p:cNvSpPr txBox="1"/>
          <p:nvPr/>
        </p:nvSpPr>
        <p:spPr>
          <a:xfrm rot="16200000">
            <a:off x="277465" y="5882722"/>
            <a:ext cx="147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Factory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E4CF3F-FEF0-BB4A-96DA-0279452C8088}"/>
              </a:ext>
            </a:extLst>
          </p:cNvPr>
          <p:cNvSpPr/>
          <p:nvPr/>
        </p:nvSpPr>
        <p:spPr>
          <a:xfrm>
            <a:off x="6221595" y="3905907"/>
            <a:ext cx="3708043" cy="113148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CC4926-C232-DD4A-AC6A-A6A739DAD134}"/>
              </a:ext>
            </a:extLst>
          </p:cNvPr>
          <p:cNvSpPr/>
          <p:nvPr/>
        </p:nvSpPr>
        <p:spPr>
          <a:xfrm>
            <a:off x="6221595" y="3666556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60CB84-A4D9-3740-8A29-AE9B602032AA}"/>
              </a:ext>
            </a:extLst>
          </p:cNvPr>
          <p:cNvSpPr/>
          <p:nvPr/>
        </p:nvSpPr>
        <p:spPr>
          <a:xfrm>
            <a:off x="6260783" y="3457963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5A8286-A9B5-1B47-8090-4A79D252341D}"/>
              </a:ext>
            </a:extLst>
          </p:cNvPr>
          <p:cNvSpPr/>
          <p:nvPr/>
        </p:nvSpPr>
        <p:spPr>
          <a:xfrm>
            <a:off x="6260782" y="2988590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CF43DA-2A40-B047-A8E2-2EC53679323D}"/>
              </a:ext>
            </a:extLst>
          </p:cNvPr>
          <p:cNvSpPr/>
          <p:nvPr/>
        </p:nvSpPr>
        <p:spPr>
          <a:xfrm>
            <a:off x="6260781" y="2768900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C15ED3-B5DD-634A-8D0A-F843EEF51E7A}"/>
              </a:ext>
            </a:extLst>
          </p:cNvPr>
          <p:cNvSpPr/>
          <p:nvPr/>
        </p:nvSpPr>
        <p:spPr>
          <a:xfrm>
            <a:off x="6202366" y="4475883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D73992-0823-2949-9E10-00857E733588}"/>
              </a:ext>
            </a:extLst>
          </p:cNvPr>
          <p:cNvSpPr/>
          <p:nvPr/>
        </p:nvSpPr>
        <p:spPr>
          <a:xfrm>
            <a:off x="6260780" y="4705452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5767BF-7694-6B44-A8C7-42F01E336994}"/>
              </a:ext>
            </a:extLst>
          </p:cNvPr>
          <p:cNvSpPr/>
          <p:nvPr/>
        </p:nvSpPr>
        <p:spPr>
          <a:xfrm>
            <a:off x="6260779" y="4932106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B2EAEBB-450C-F843-9504-463BFD928274}"/>
              </a:ext>
            </a:extLst>
          </p:cNvPr>
          <p:cNvSpPr/>
          <p:nvPr/>
        </p:nvSpPr>
        <p:spPr>
          <a:xfrm>
            <a:off x="6202366" y="6155117"/>
            <a:ext cx="3708043" cy="77013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0692C35-880B-1F4B-B96E-ADF89433834A}"/>
              </a:ext>
            </a:extLst>
          </p:cNvPr>
          <p:cNvSpPr/>
          <p:nvPr/>
        </p:nvSpPr>
        <p:spPr>
          <a:xfrm flipV="1">
            <a:off x="6256198" y="5923390"/>
            <a:ext cx="5667340" cy="74837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9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2461</TotalTime>
  <Words>1326</Words>
  <Application>Microsoft Macintosh PowerPoint</Application>
  <PresentationFormat>Widescreen</PresentationFormat>
  <Paragraphs>125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Courier New</vt:lpstr>
      <vt:lpstr>Franklin Gothic Book</vt:lpstr>
      <vt:lpstr>Wingdings</vt:lpstr>
      <vt:lpstr>Crop</vt:lpstr>
      <vt:lpstr>Planning medical oxygen supply distribution to treat hospitalized COVID-19 infected patients</vt:lpstr>
      <vt:lpstr>Agenda</vt:lpstr>
      <vt:lpstr>Introduction</vt:lpstr>
      <vt:lpstr>Introduction</vt:lpstr>
      <vt:lpstr>Formalization</vt:lpstr>
      <vt:lpstr>Domain Description</vt:lpstr>
      <vt:lpstr>Domain Description</vt:lpstr>
      <vt:lpstr>Domain Description</vt:lpstr>
      <vt:lpstr>Problem Description</vt:lpstr>
      <vt:lpstr>Problem Description</vt:lpstr>
      <vt:lpstr>Experiments and Results</vt:lpstr>
      <vt:lpstr>Experiments and Results</vt:lpstr>
      <vt:lpstr>Experiments and Results</vt:lpstr>
      <vt:lpstr>Experiments and Results</vt:lpstr>
      <vt:lpstr>PowerPoint Presentation</vt:lpstr>
      <vt:lpstr>Conclusion and Future Work</vt:lpstr>
      <vt:lpstr>Planning medical oxygen supply distribution to treat hospitalized COVID-19 infected patients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oxygen cylinders distribution to treat hospitalized COVID patients</dc:title>
  <dc:creator>THIAGO BERTON FERREIRA</dc:creator>
  <cp:lastModifiedBy>THIAGO BERTON FERREIRA</cp:lastModifiedBy>
  <cp:revision>86</cp:revision>
  <cp:lastPrinted>2021-05-18T13:40:54Z</cp:lastPrinted>
  <dcterms:created xsi:type="dcterms:W3CDTF">2021-05-15T19:00:50Z</dcterms:created>
  <dcterms:modified xsi:type="dcterms:W3CDTF">2021-06-27T20:35:31Z</dcterms:modified>
</cp:coreProperties>
</file>